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5" r:id="rId39"/>
    <p:sldId id="294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5" r:id="rId48"/>
    <p:sldId id="306" r:id="rId49"/>
    <p:sldId id="303" r:id="rId50"/>
    <p:sldId id="304" r:id="rId51"/>
    <p:sldId id="307" r:id="rId52"/>
    <p:sldId id="308" r:id="rId53"/>
    <p:sldId id="309" r:id="rId54"/>
    <p:sldId id="310" r:id="rId55"/>
    <p:sldId id="312" r:id="rId56"/>
    <p:sldId id="311" r:id="rId57"/>
    <p:sldId id="313" r:id="rId58"/>
    <p:sldId id="314" r:id="rId5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94" autoAdjust="0"/>
    <p:restoredTop sz="95401" autoAdjust="0"/>
  </p:normalViewPr>
  <p:slideViewPr>
    <p:cSldViewPr>
      <p:cViewPr varScale="1">
        <p:scale>
          <a:sx n="109" d="100"/>
          <a:sy n="109" d="100"/>
        </p:scale>
        <p:origin x="-127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88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8E5FC-B59C-4D32-AB84-63F4B93C2181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D4E54-BFCC-48B2-B10A-90C4FFCBAF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242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D4E54-BFCC-48B2-B10A-90C4FFCBAF5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23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&#22823;&#32434;.ppt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baidu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Office2010-PowerPoint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255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幻灯片背景设置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12776"/>
            <a:ext cx="2571750" cy="4371975"/>
          </a:xfrm>
        </p:spPr>
      </p:pic>
      <p:sp>
        <p:nvSpPr>
          <p:cNvPr id="6" name="TextBox 5"/>
          <p:cNvSpPr txBox="1"/>
          <p:nvPr/>
        </p:nvSpPr>
        <p:spPr>
          <a:xfrm>
            <a:off x="3779912" y="155679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设置背景格式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2699792" y="1628800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5536" y="155679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右键单击幻灯片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68344" y="4509120"/>
            <a:ext cx="1152128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36912"/>
            <a:ext cx="3139466" cy="31464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512" y="2852936"/>
            <a:ext cx="576064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827584" y="2942936"/>
            <a:ext cx="2952328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8468" y="3089024"/>
            <a:ext cx="576064" cy="46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825758" y="3323024"/>
            <a:ext cx="2810138" cy="11860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23928" y="234888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设置幻灯片背景，可以使用图片、纹理、图案等，默认为白色填充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12781" y="4210149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只有当填充是图片或纹理时可以设置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636740" y="5517232"/>
            <a:ext cx="682238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3347864" y="5671863"/>
            <a:ext cx="288032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902284" y="5374957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将修改应用到所有的幻灯片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213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1" grpId="0" animBg="1"/>
      <p:bldP spid="15" grpId="0" animBg="1"/>
      <p:bldP spid="18" grpId="0"/>
      <p:bldP spid="19" grpId="0"/>
      <p:bldP spid="21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136904" cy="864096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占位符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052736"/>
            <a:ext cx="8856984" cy="1828799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用于幻灯片上，就表现为一个虚框，虚框内部往往有“单击此处添加标题”之类的提示语，一旦鼠标点击之后，提示语会自动</a:t>
            </a:r>
            <a:r>
              <a:rPr lang="zh-CN" altLang="en-US" dirty="0" smtClean="0"/>
              <a:t>消。</a:t>
            </a:r>
            <a:endParaRPr lang="en-US" altLang="zh-CN" dirty="0" smtClean="0"/>
          </a:p>
          <a:p>
            <a:r>
              <a:rPr lang="zh-CN" altLang="en-US" dirty="0" smtClean="0"/>
              <a:t>幻灯片能</a:t>
            </a:r>
            <a:r>
              <a:rPr lang="zh-CN" altLang="en-US" dirty="0"/>
              <a:t>起到规划幻灯片结构的作用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068960"/>
            <a:ext cx="5926121" cy="3482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3768" y="4365104"/>
            <a:ext cx="1368152" cy="79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4067944" y="4196987"/>
            <a:ext cx="2304256" cy="38414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63108" y="3596823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这些图形代表占位符可以添加的对象，这种内容占位符可以添加所有对象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622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其他占位符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12776"/>
            <a:ext cx="6816784" cy="4525963"/>
          </a:xfrm>
        </p:spPr>
      </p:pic>
    </p:spTree>
    <p:extLst>
      <p:ext uri="{BB962C8B-B14F-4D97-AF65-F5344CB8AC3E}">
        <p14:creationId xmlns:p14="http://schemas.microsoft.com/office/powerpoint/2010/main" val="343873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080120"/>
          </a:xfrm>
        </p:spPr>
        <p:txBody>
          <a:bodyPr/>
          <a:lstStyle/>
          <a:p>
            <a:r>
              <a:rPr lang="zh-CN" altLang="en-US" dirty="0" smtClean="0"/>
              <a:t>占位符与文本框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124744"/>
            <a:ext cx="8748464" cy="262088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占位符输入文字时与文本框没有太大的区别。</a:t>
            </a:r>
            <a:endParaRPr lang="en-US" altLang="zh-CN" dirty="0" smtClean="0"/>
          </a:p>
          <a:p>
            <a:r>
              <a:rPr lang="zh-CN" altLang="en-US" dirty="0" smtClean="0"/>
              <a:t>文本框与占位符都使用绘图工具进行设置。</a:t>
            </a:r>
            <a:endParaRPr lang="en-US" altLang="zh-CN" dirty="0" smtClean="0"/>
          </a:p>
          <a:p>
            <a:r>
              <a:rPr lang="zh-CN" altLang="en-US" dirty="0"/>
              <a:t>占位</a:t>
            </a:r>
            <a:r>
              <a:rPr lang="zh-CN" altLang="en-US" dirty="0" smtClean="0"/>
              <a:t>符中的内容会显示在</a:t>
            </a:r>
            <a:r>
              <a:rPr lang="zh-CN" altLang="en-US" dirty="0" smtClean="0">
                <a:hlinkClick r:id="rId2" action="ppaction://hlinkpres?slideindex=1&amp;slidetitle="/>
              </a:rPr>
              <a:t>大纲</a:t>
            </a:r>
            <a:r>
              <a:rPr lang="zh-CN" altLang="en-US" dirty="0" smtClean="0"/>
              <a:t>中，文本框不会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4365104"/>
            <a:ext cx="45148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2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超链接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717032"/>
            <a:ext cx="4305300" cy="1400175"/>
          </a:xfrm>
        </p:spPr>
      </p:pic>
      <p:sp>
        <p:nvSpPr>
          <p:cNvPr id="5" name="TextBox 4"/>
          <p:cNvSpPr txBox="1"/>
          <p:nvPr/>
        </p:nvSpPr>
        <p:spPr>
          <a:xfrm>
            <a:off x="683568" y="1268760"/>
            <a:ext cx="7488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超</a:t>
            </a:r>
            <a:r>
              <a:rPr lang="zh-CN" altLang="en-US" dirty="0" smtClean="0"/>
              <a:t>链接可以通过点击某些内容，打开其他的文件或者网页，来展示更多的相关内容，比如我们前面讲解大纲是，点击大纲以后，就打开了介绍大纲的</a:t>
            </a:r>
            <a:r>
              <a:rPr lang="en-US" altLang="zh-CN" dirty="0" smtClean="0"/>
              <a:t>PPT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91880" y="278092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1723" y="2780928"/>
            <a:ext cx="110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超链接</a:t>
            </a:r>
          </a:p>
        </p:txBody>
      </p:sp>
      <p:sp>
        <p:nvSpPr>
          <p:cNvPr id="8" name="右箭头 7"/>
          <p:cNvSpPr/>
          <p:nvPr/>
        </p:nvSpPr>
        <p:spPr>
          <a:xfrm>
            <a:off x="4572000" y="2788176"/>
            <a:ext cx="576064" cy="391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31640" y="3861048"/>
            <a:ext cx="576000" cy="32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03530" y="4185894"/>
            <a:ext cx="576000" cy="54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9552" y="2638653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选中要设置超链接的文字</a:t>
            </a:r>
            <a:endParaRPr lang="zh-CN" altLang="en-US" dirty="0"/>
          </a:p>
        </p:txBody>
      </p:sp>
      <p:sp>
        <p:nvSpPr>
          <p:cNvPr id="12" name="右箭头 11"/>
          <p:cNvSpPr/>
          <p:nvPr/>
        </p:nvSpPr>
        <p:spPr>
          <a:xfrm>
            <a:off x="2483768" y="2769895"/>
            <a:ext cx="576064" cy="391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40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676553"/>
            <a:ext cx="4680000" cy="2208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1487" y="952342"/>
            <a:ext cx="720078" cy="61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43607" y="1394223"/>
            <a:ext cx="445530" cy="3402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03648" y="2276872"/>
            <a:ext cx="3154870" cy="3402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36096" y="718797"/>
            <a:ext cx="34563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链接打开文件或网页。</a:t>
            </a:r>
            <a:endParaRPr lang="en-US" altLang="zh-CN" dirty="0" smtClean="0"/>
          </a:p>
          <a:p>
            <a:r>
              <a:rPr lang="zh-CN" altLang="en-US" dirty="0" smtClean="0"/>
              <a:t>打开当前文件夹的文件，我们最好把要链接的文件与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放在一个文件夹下，这样就不会因为电脑不同找不到文件。</a:t>
            </a:r>
            <a:endParaRPr lang="en-US" altLang="zh-CN" dirty="0" smtClean="0"/>
          </a:p>
          <a:p>
            <a:r>
              <a:rPr lang="zh-CN" altLang="en-US" dirty="0" smtClean="0"/>
              <a:t>可以直接输入网站地址，链接到某个网页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88" y="3501008"/>
            <a:ext cx="4680000" cy="22088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8188" y="4221088"/>
            <a:ext cx="593410" cy="61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43606" y="4050968"/>
            <a:ext cx="1512169" cy="136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36096" y="4005268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链接打开本文档中的位置。</a:t>
            </a:r>
            <a:endParaRPr lang="en-US" altLang="zh-CN" dirty="0" smtClean="0"/>
          </a:p>
          <a:p>
            <a:r>
              <a:rPr lang="zh-CN" altLang="en-US" dirty="0" smtClean="0"/>
              <a:t>本文档中所有的幻灯片都会显示出来，选择一个需要链接到幻灯片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0646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uiExpand="1" build="p"/>
      <p:bldP spid="12" grpId="0" animBg="1"/>
      <p:bldP spid="13" grpId="0" animBg="1"/>
      <p:bldP spid="1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文本框与形状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76872"/>
            <a:ext cx="5105400" cy="1447800"/>
          </a:xfrm>
        </p:spPr>
      </p:pic>
      <p:sp>
        <p:nvSpPr>
          <p:cNvPr id="5" name="TextBox 4"/>
          <p:cNvSpPr txBox="1"/>
          <p:nvPr/>
        </p:nvSpPr>
        <p:spPr>
          <a:xfrm>
            <a:off x="1331640" y="2420888"/>
            <a:ext cx="648072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55776" y="2757954"/>
            <a:ext cx="648072" cy="64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170080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2087724" y="1700808"/>
            <a:ext cx="54006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47864" y="170080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形状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025501"/>
            <a:ext cx="2397295" cy="58324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7544" y="4653931"/>
            <a:ext cx="5256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文本框与形状的使用与</a:t>
            </a:r>
            <a:r>
              <a:rPr lang="en-US" altLang="zh-CN" sz="2400" dirty="0" smtClean="0"/>
              <a:t>word</a:t>
            </a:r>
            <a:r>
              <a:rPr lang="zh-CN" altLang="en-US" sz="2400" dirty="0" smtClean="0"/>
              <a:t>中的相同。</a:t>
            </a:r>
            <a:endParaRPr lang="en-US" altLang="zh-CN" sz="2400" dirty="0" smtClean="0"/>
          </a:p>
          <a:p>
            <a:r>
              <a:rPr lang="zh-CN" altLang="en-US" sz="2400" dirty="0" smtClean="0"/>
              <a:t>但是</a:t>
            </a:r>
            <a:r>
              <a:rPr lang="en-US" altLang="zh-CN" sz="2400" dirty="0" smtClean="0"/>
              <a:t>PPT</a:t>
            </a:r>
            <a:r>
              <a:rPr lang="zh-CN" altLang="en-US" sz="2400" dirty="0" smtClean="0"/>
              <a:t>中会多出一排动作按钮</a:t>
            </a:r>
            <a:endParaRPr lang="zh-CN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444208" y="6381328"/>
            <a:ext cx="2397295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351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11" grpId="0" build="p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动作按钮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12776"/>
            <a:ext cx="3600400" cy="1154845"/>
          </a:xfrm>
        </p:spPr>
      </p:pic>
      <p:sp>
        <p:nvSpPr>
          <p:cNvPr id="7" name="动作按钮: 第一张 6">
            <a:hlinkClick r:id="" action="ppaction://hlinkshowjump?jump=firstslide" highlightClick="1"/>
          </p:cNvPr>
          <p:cNvSpPr/>
          <p:nvPr/>
        </p:nvSpPr>
        <p:spPr>
          <a:xfrm>
            <a:off x="7524328" y="5733256"/>
            <a:ext cx="864096" cy="57606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76056" y="1484784"/>
            <a:ext cx="37444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鼠标放在按钮上时，会显示按钮的说名。</a:t>
            </a:r>
            <a:endParaRPr lang="en-US" altLang="zh-CN" dirty="0" smtClean="0"/>
          </a:p>
          <a:p>
            <a:r>
              <a:rPr lang="zh-CN" altLang="en-US" dirty="0"/>
              <a:t>点击一</a:t>
            </a:r>
            <a:r>
              <a:rPr lang="zh-CN" altLang="en-US" dirty="0" smtClean="0"/>
              <a:t>个按钮以后，在空白处拖出合适的大小，操作方法与插入形状相同。</a:t>
            </a:r>
            <a:endParaRPr lang="en-US" altLang="zh-CN" dirty="0" smtClean="0"/>
          </a:p>
          <a:p>
            <a:r>
              <a:rPr lang="zh-CN" altLang="en-US" dirty="0" smtClean="0"/>
              <a:t>放置完成后会弹出对话框。</a:t>
            </a:r>
            <a:endParaRPr lang="en-US" altLang="zh-CN" dirty="0" smtClean="0"/>
          </a:p>
          <a:p>
            <a:r>
              <a:rPr lang="zh-CN" altLang="en-US" dirty="0" smtClean="0"/>
              <a:t>选择链接到的幻灯片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52936"/>
            <a:ext cx="3543300" cy="3648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9014" y="3793108"/>
            <a:ext cx="324036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91680" y="2132856"/>
            <a:ext cx="1728192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840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uiExpand="1" build="p"/>
      <p:bldP spid="4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856" y="18864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形状设置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72816"/>
            <a:ext cx="8229600" cy="788927"/>
          </a:xfrm>
        </p:spPr>
      </p:pic>
      <p:sp>
        <p:nvSpPr>
          <p:cNvPr id="5" name="TextBox 4"/>
          <p:cNvSpPr txBox="1"/>
          <p:nvPr/>
        </p:nvSpPr>
        <p:spPr>
          <a:xfrm>
            <a:off x="755576" y="119675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zh-CN" altLang="en-US" dirty="0" smtClean="0"/>
              <a:t>绘图工具</a:t>
            </a:r>
            <a:endParaRPr lang="en-US" altLang="zh-CN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39552" y="314096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选中形状</a:t>
            </a:r>
            <a:endParaRPr lang="en-US" altLang="zh-CN" dirty="0" smtClean="0"/>
          </a:p>
        </p:txBody>
      </p:sp>
      <p:sp>
        <p:nvSpPr>
          <p:cNvPr id="7" name="右箭头 6"/>
          <p:cNvSpPr/>
          <p:nvPr/>
        </p:nvSpPr>
        <p:spPr>
          <a:xfrm>
            <a:off x="1907704" y="3140968"/>
            <a:ext cx="576064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15816" y="3128007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右键单击</a:t>
            </a:r>
            <a:endParaRPr lang="en-US" altLang="zh-CN" dirty="0" smtClean="0"/>
          </a:p>
        </p:txBody>
      </p:sp>
      <p:sp>
        <p:nvSpPr>
          <p:cNvPr id="9" name="右箭头 8"/>
          <p:cNvSpPr/>
          <p:nvPr/>
        </p:nvSpPr>
        <p:spPr>
          <a:xfrm>
            <a:off x="4644008" y="3199333"/>
            <a:ext cx="576064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868144" y="316332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设置形状格式</a:t>
            </a: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717032"/>
            <a:ext cx="1237209" cy="28893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15816" y="1680392"/>
            <a:ext cx="612068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9552" y="6421749"/>
            <a:ext cx="1224136" cy="21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719640"/>
            <a:ext cx="3024336" cy="29181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627784" y="3933056"/>
            <a:ext cx="720080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3527884" y="4149080"/>
            <a:ext cx="284431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627784" y="4373412"/>
            <a:ext cx="720080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3527884" y="4653136"/>
            <a:ext cx="284431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651535" y="4823818"/>
            <a:ext cx="696329" cy="9094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51535" y="5805264"/>
            <a:ext cx="696329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445140" y="5373216"/>
            <a:ext cx="284431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3491880" y="5985284"/>
            <a:ext cx="284431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32240" y="393305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背景边框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755628" y="4481834"/>
            <a:ext cx="156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样式、效果</a:t>
            </a:r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732240" y="5050050"/>
            <a:ext cx="176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背景为图片可设置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785349" y="5828002"/>
            <a:ext cx="176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大小和位置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716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  <p:bldP spid="9" grpId="0" animBg="1"/>
      <p:bldP spid="10" grpId="0"/>
      <p:bldP spid="12" grpId="0" animBg="1"/>
      <p:bldP spid="13" grpId="0" animBg="1"/>
      <p:bldP spid="15" grpId="0" animBg="1"/>
      <p:bldP spid="19" grpId="0" animBg="1"/>
      <p:bldP spid="22" grpId="0" animBg="1"/>
      <p:bldP spid="23" grpId="0" animBg="1"/>
      <p:bldP spid="26" grpId="0"/>
      <p:bldP spid="27" grpId="0"/>
      <p:bldP spid="28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2852936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幻灯片对象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321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136904" cy="1008112"/>
          </a:xfrm>
        </p:spPr>
        <p:txBody>
          <a:bodyPr/>
          <a:lstStyle/>
          <a:p>
            <a:r>
              <a:rPr lang="zh-CN" altLang="en-US" dirty="0" smtClean="0"/>
              <a:t>新建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330677"/>
            <a:ext cx="8208912" cy="730172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桌面右键单击，选择新建</a:t>
            </a:r>
            <a:r>
              <a:rPr lang="en-US" altLang="zh-CN" sz="2400" dirty="0" smtClean="0"/>
              <a:t>PowerPoint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218135"/>
            <a:ext cx="3600400" cy="41137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5696" y="5428439"/>
            <a:ext cx="1656184" cy="216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420888"/>
            <a:ext cx="4729273" cy="25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4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图片、剪贴画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780928"/>
            <a:ext cx="4581525" cy="1476375"/>
          </a:xfrm>
        </p:spPr>
      </p:pic>
      <p:sp>
        <p:nvSpPr>
          <p:cNvPr id="5" name="TextBox 4"/>
          <p:cNvSpPr txBox="1"/>
          <p:nvPr/>
        </p:nvSpPr>
        <p:spPr>
          <a:xfrm>
            <a:off x="899592" y="170080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2555776" y="1700808"/>
            <a:ext cx="648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95936" y="1556792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图片或剪贴画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91680" y="2972718"/>
            <a:ext cx="72008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94004" y="3332488"/>
            <a:ext cx="1001732" cy="4565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3190" y="4941168"/>
            <a:ext cx="382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点击图片后，选择相应的图片即可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65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332656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</a:t>
            </a:r>
            <a:r>
              <a:rPr lang="zh-CN" altLang="en-US" dirty="0" smtClean="0"/>
              <a:t>剪贴画后，在右边会出现下方的对话框，点击搜索后，可以选择需要的剪贴画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4744"/>
            <a:ext cx="2135837" cy="54564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79712" y="1412776"/>
            <a:ext cx="432048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5" y="1124744"/>
            <a:ext cx="2122313" cy="5607199"/>
          </a:xfrm>
          <a:prstGeom prst="rect">
            <a:avLst/>
          </a:prstGeom>
        </p:spPr>
      </p:pic>
      <p:pic>
        <p:nvPicPr>
          <p:cNvPr id="1026" name="Picture 2" descr="C:\Program Files (x86)\Microsoft Office\MEDIA\CAGCAT10\j009007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352709"/>
            <a:ext cx="2014396" cy="250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75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图片设置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651520"/>
            <a:ext cx="8640961" cy="849487"/>
          </a:xfrm>
        </p:spPr>
      </p:pic>
      <p:sp>
        <p:nvSpPr>
          <p:cNvPr id="5" name="TextBox 4"/>
          <p:cNvSpPr txBox="1"/>
          <p:nvPr/>
        </p:nvSpPr>
        <p:spPr>
          <a:xfrm>
            <a:off x="395536" y="1484784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使用图片工具对图片进行设置，其使用方法与</a:t>
            </a:r>
            <a:r>
              <a:rPr lang="en-US" altLang="zh-CN" dirty="0" smtClean="0"/>
              <a:t>word</a:t>
            </a:r>
            <a:r>
              <a:rPr lang="zh-CN" altLang="en-US" dirty="0" smtClean="0"/>
              <a:t>中的图片使用方法相同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5282" y="2780928"/>
            <a:ext cx="1440160" cy="792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97842" y="2780928"/>
            <a:ext cx="5022430" cy="792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92280" y="2780928"/>
            <a:ext cx="864096" cy="7242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00392" y="2780928"/>
            <a:ext cx="864096" cy="7242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971600" y="3717032"/>
            <a:ext cx="0" cy="7920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283968" y="3745045"/>
            <a:ext cx="0" cy="7920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7524328" y="3717032"/>
            <a:ext cx="0" cy="7920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8533884" y="3717032"/>
            <a:ext cx="0" cy="7920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5282" y="4733322"/>
            <a:ext cx="114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设置图片效果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12777" y="4757112"/>
            <a:ext cx="1142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设置图片样式、边框等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813994" y="4581128"/>
            <a:ext cx="114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设置图片对其方式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00392" y="4627294"/>
            <a:ext cx="747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设置图片大小比例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922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6" grpId="0"/>
      <p:bldP spid="17" grpId="0"/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69269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右键单击图片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8800"/>
            <a:ext cx="2647950" cy="4514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1720" y="5877272"/>
            <a:ext cx="1495822" cy="25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3202623" y="782276"/>
            <a:ext cx="631726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27984" y="78227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右键单击图片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531968"/>
            <a:ext cx="46101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3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锁定纵横比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0768"/>
            <a:ext cx="4610100" cy="4448175"/>
          </a:xfrm>
        </p:spPr>
      </p:pic>
      <p:sp>
        <p:nvSpPr>
          <p:cNvPr id="5" name="TextBox 4"/>
          <p:cNvSpPr txBox="1"/>
          <p:nvPr/>
        </p:nvSpPr>
        <p:spPr>
          <a:xfrm>
            <a:off x="1547664" y="2924944"/>
            <a:ext cx="1584176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3635896" y="2276872"/>
            <a:ext cx="1944216" cy="73807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96136" y="1700808"/>
            <a:ext cx="302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当勾上锁定纵横比时，图片会保持宽度和高度的比例不变，在修改图片高度，宽度也会根据比例发生变化。修改宽度是，高度也一样会辩护。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2573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10" y="4653136"/>
            <a:ext cx="1250689" cy="18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59832" y="404664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此时图片高度与宽度</a:t>
            </a:r>
            <a:endParaRPr lang="zh-CN" altLang="en-US" dirty="0"/>
          </a:p>
        </p:txBody>
      </p:sp>
      <p:sp>
        <p:nvSpPr>
          <p:cNvPr id="4" name="右箭头 3"/>
          <p:cNvSpPr/>
          <p:nvPr/>
        </p:nvSpPr>
        <p:spPr>
          <a:xfrm>
            <a:off x="4932040" y="547809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23004"/>
            <a:ext cx="1743075" cy="1009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5026" y="1772816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在锁定纵横比的情况，将图片高度改为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4932040" y="2057098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75" y="1772816"/>
            <a:ext cx="1752600" cy="990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76256" y="2168896"/>
            <a:ext cx="1239019" cy="32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7380312" y="2564904"/>
            <a:ext cx="0" cy="5040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34218" y="3082996"/>
            <a:ext cx="16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宽度自动改变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73" y="223004"/>
            <a:ext cx="2251242" cy="3240000"/>
          </a:xfrm>
          <a:prstGeom prst="rect">
            <a:avLst/>
          </a:prstGeom>
        </p:spPr>
      </p:pic>
      <p:pic>
        <p:nvPicPr>
          <p:cNvPr id="14" name="图片 1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654" y="4725144"/>
            <a:ext cx="4765128" cy="180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26606" y="3585790"/>
            <a:ext cx="1961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取消</a:t>
            </a:r>
            <a:r>
              <a:rPr lang="zh-CN" altLang="en-US" dirty="0" smtClean="0"/>
              <a:t>锁定纵横比的情况，将图片高度改为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16" name="右箭头 15"/>
          <p:cNvSpPr/>
          <p:nvPr/>
        </p:nvSpPr>
        <p:spPr>
          <a:xfrm>
            <a:off x="4973467" y="3890665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81" y="3575385"/>
            <a:ext cx="17716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7" grpId="0" animBg="1"/>
      <p:bldP spid="9" grpId="0" animBg="1"/>
      <p:bldP spid="12" grpId="0"/>
      <p:bldP spid="15" grpId="0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幻灯片页面设置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78174"/>
            <a:ext cx="3648075" cy="1466850"/>
          </a:xfrm>
        </p:spPr>
      </p:pic>
      <p:sp>
        <p:nvSpPr>
          <p:cNvPr id="5" name="TextBox 4"/>
          <p:cNvSpPr txBox="1"/>
          <p:nvPr/>
        </p:nvSpPr>
        <p:spPr>
          <a:xfrm>
            <a:off x="755576" y="134076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设计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1907704" y="1340768"/>
            <a:ext cx="7200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31840" y="134076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页面设置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7704" y="2339588"/>
            <a:ext cx="72008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5536" y="2704222"/>
            <a:ext cx="684076" cy="6527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324" y="4412704"/>
            <a:ext cx="4229100" cy="1752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88874" y="4692130"/>
            <a:ext cx="1964260" cy="14731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73874" y="4725144"/>
            <a:ext cx="1103396" cy="6645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79612" y="4692130"/>
            <a:ext cx="169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设置幻灯片大小、比例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73874" y="2529155"/>
            <a:ext cx="169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设置幻灯片方向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6948264" y="3356992"/>
            <a:ext cx="0" cy="9116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2915816" y="4869160"/>
            <a:ext cx="9001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5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 animBg="1"/>
      <p:bldP spid="11" grpId="0" animBg="1"/>
      <p:bldP spid="12" grpId="0" animBg="1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-2738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幻灯片页脚设置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52" y="1196752"/>
            <a:ext cx="6753225" cy="1295400"/>
          </a:xfrm>
        </p:spPr>
      </p:pic>
      <p:sp>
        <p:nvSpPr>
          <p:cNvPr id="6" name="TextBox 5"/>
          <p:cNvSpPr txBox="1"/>
          <p:nvPr/>
        </p:nvSpPr>
        <p:spPr>
          <a:xfrm>
            <a:off x="7292344" y="270892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页眉和页脚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20072" y="270892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插入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A674B-DFB4-4BAB-B35D-D815B0010DCC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页脚</a:t>
            </a:r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4" y="2612452"/>
            <a:ext cx="4557670" cy="33625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3779" y="3344903"/>
            <a:ext cx="2592288" cy="65736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3779" y="4762997"/>
            <a:ext cx="1008112" cy="1846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3779" y="4982748"/>
            <a:ext cx="1008112" cy="1846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7504" y="6309320"/>
            <a:ext cx="1872208" cy="4413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87245" y="6309320"/>
            <a:ext cx="1872208" cy="4413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08811" y="6321010"/>
            <a:ext cx="1872208" cy="4413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15237" y="3252570"/>
            <a:ext cx="1008112" cy="1846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515237" y="3501151"/>
            <a:ext cx="1008112" cy="1846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0" name="右箭头 19"/>
          <p:cNvSpPr/>
          <p:nvPr/>
        </p:nvSpPr>
        <p:spPr>
          <a:xfrm>
            <a:off x="6228184" y="2708920"/>
            <a:ext cx="7200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529856" y="3354642"/>
            <a:ext cx="1080120" cy="3409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4542308" y="3593484"/>
            <a:ext cx="821780" cy="91563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09976" y="4427634"/>
            <a:ext cx="1194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只应用在此幻灯片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745795" y="3372390"/>
            <a:ext cx="1194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应用到所有幻灯片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85867" y="1268760"/>
            <a:ext cx="649829" cy="2880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220072" y="1584050"/>
            <a:ext cx="684076" cy="54880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280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/>
      <p:bldP spid="26" grpId="0"/>
      <p:bldP spid="27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0225" y="0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多级文本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23528" y="764704"/>
            <a:ext cx="8496944" cy="100811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多级文本可以理清大纲思路，规划</a:t>
            </a:r>
            <a:r>
              <a:rPr lang="zh-CN" altLang="en-US" dirty="0" smtClean="0"/>
              <a:t>每张</a:t>
            </a:r>
            <a:r>
              <a:rPr lang="zh-CN" altLang="en-US" dirty="0"/>
              <a:t>幻灯片</a:t>
            </a:r>
            <a:r>
              <a:rPr lang="zh-CN" altLang="en-US" dirty="0" smtClean="0"/>
              <a:t>要讲什么。</a:t>
            </a:r>
            <a:endParaRPr lang="en-US" altLang="zh-CN" dirty="0" smtClean="0"/>
          </a:p>
          <a:p>
            <a:r>
              <a:rPr lang="zh-CN" altLang="en-US" dirty="0" smtClean="0"/>
              <a:t>例如这张讲主要战场的幻灯片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29" y="1916832"/>
            <a:ext cx="5425732" cy="39266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95736" y="2132856"/>
            <a:ext cx="1728192" cy="43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2592" y="3170761"/>
            <a:ext cx="1440160" cy="21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55576" y="3401137"/>
            <a:ext cx="4608512" cy="3977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084177" y="2344805"/>
            <a:ext cx="165618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56176" y="1844824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这是幻灯片</a:t>
            </a:r>
            <a:r>
              <a:rPr lang="zh-CN" altLang="en-US" dirty="0" smtClean="0"/>
              <a:t>标题，表示这张幻灯片要讲的主要内容</a:t>
            </a:r>
            <a:endParaRPr lang="zh-CN" altLang="en-US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2123728" y="3278761"/>
            <a:ext cx="4032448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28184" y="2926685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这是文本或者叫一级文本，例如这些</a:t>
            </a:r>
            <a:r>
              <a:rPr lang="zh-CN" altLang="en-US" dirty="0" smtClean="0"/>
              <a:t>某某战场，是对这张幻灯片标题的讲解</a:t>
            </a:r>
            <a:endParaRPr lang="zh-CN" altLang="en-US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5364088" y="3821996"/>
            <a:ext cx="864096" cy="61511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00192" y="4189730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</a:t>
            </a:r>
            <a:r>
              <a:rPr lang="zh-CN" altLang="en-US" dirty="0" smtClean="0"/>
              <a:t>是二级文本，是对其上级文本的描述，例如这里二级文本是对西欧战场的讲解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0225" y="6042661"/>
            <a:ext cx="778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除了二级以外，文本还有三级、四级、五级。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755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  <p:bldP spid="10" grpId="0" animBg="1"/>
      <p:bldP spid="13" grpId="0" animBg="1"/>
      <p:bldP spid="17" grpId="0"/>
      <p:bldP spid="21" grpId="0"/>
      <p:bldP spid="25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如何</a:t>
            </a:r>
            <a:r>
              <a:rPr lang="zh-CN" altLang="en-US" dirty="0" smtClean="0"/>
              <a:t>调整</a:t>
            </a:r>
            <a:r>
              <a:rPr lang="zh-CN" altLang="en-US" dirty="0"/>
              <a:t>级别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8"/>
            <a:ext cx="6810375" cy="1295400"/>
          </a:xfrm>
        </p:spPr>
      </p:pic>
      <p:sp>
        <p:nvSpPr>
          <p:cNvPr id="5" name="TextBox 4"/>
          <p:cNvSpPr txBox="1"/>
          <p:nvPr/>
        </p:nvSpPr>
        <p:spPr>
          <a:xfrm>
            <a:off x="323528" y="2051556"/>
            <a:ext cx="72008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32040" y="2420888"/>
            <a:ext cx="72008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148478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开始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79912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提高或降低列表级别</a:t>
            </a:r>
            <a:endParaRPr lang="zh-CN" altLang="en-US" dirty="0"/>
          </a:p>
        </p:txBody>
      </p:sp>
      <p:sp>
        <p:nvSpPr>
          <p:cNvPr id="9" name="右箭头 8"/>
          <p:cNvSpPr/>
          <p:nvPr/>
        </p:nvSpPr>
        <p:spPr>
          <a:xfrm>
            <a:off x="4067944" y="4524358"/>
            <a:ext cx="7200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5436096" y="2605554"/>
            <a:ext cx="864096" cy="9674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4644008" y="2605554"/>
            <a:ext cx="540060" cy="9674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29962" y="3573016"/>
            <a:ext cx="8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提高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897948" y="3585076"/>
            <a:ext cx="8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降低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57" y="4293096"/>
            <a:ext cx="2664296" cy="687841"/>
          </a:xfrm>
          <a:prstGeom prst="rect">
            <a:avLst/>
          </a:prstGeom>
        </p:spPr>
      </p:pic>
      <p:sp>
        <p:nvSpPr>
          <p:cNvPr id="20" name="右箭头 19"/>
          <p:cNvSpPr/>
          <p:nvPr/>
        </p:nvSpPr>
        <p:spPr>
          <a:xfrm>
            <a:off x="2339752" y="1484784"/>
            <a:ext cx="7200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528" y="4293096"/>
            <a:ext cx="2809875" cy="6667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5589240"/>
            <a:ext cx="2590800" cy="6191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520524"/>
            <a:ext cx="2664296" cy="687841"/>
          </a:xfrm>
          <a:prstGeom prst="rect">
            <a:avLst/>
          </a:prstGeom>
        </p:spPr>
      </p:pic>
      <p:sp>
        <p:nvSpPr>
          <p:cNvPr id="24" name="右箭头 23"/>
          <p:cNvSpPr/>
          <p:nvPr/>
        </p:nvSpPr>
        <p:spPr>
          <a:xfrm>
            <a:off x="4067944" y="5679778"/>
            <a:ext cx="7200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067944" y="4226940"/>
            <a:ext cx="578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降低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00958" y="5402779"/>
            <a:ext cx="578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提高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28184" y="4365438"/>
            <a:ext cx="1440160" cy="2969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84168" y="5911376"/>
            <a:ext cx="2590800" cy="2969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738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 animBg="1"/>
      <p:bldP spid="17" grpId="0"/>
      <p:bldP spid="18" grpId="0"/>
      <p:bldP spid="20" grpId="0" animBg="1"/>
      <p:bldP spid="24" grpId="0" animBg="1"/>
      <p:bldP spid="25" grpId="0"/>
      <p:bldP spid="26" grpId="0"/>
      <p:bldP spid="27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96" y="894765"/>
            <a:ext cx="8316416" cy="27502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45404" y="2246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5940152" y="224644"/>
            <a:ext cx="648072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24328" y="2246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新建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520" y="980728"/>
            <a:ext cx="468380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7196" y="2492896"/>
            <a:ext cx="972436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12032" y="1772816"/>
            <a:ext cx="972436" cy="82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03848" y="1785342"/>
            <a:ext cx="792088" cy="82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11960" y="1785342"/>
            <a:ext cx="720080" cy="82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1560" y="4653136"/>
            <a:ext cx="108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空文档，与右键新建相同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221087"/>
            <a:ext cx="2086423" cy="21995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144318"/>
            <a:ext cx="2520280" cy="2398510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H="1">
            <a:off x="1331640" y="2677562"/>
            <a:ext cx="900100" cy="168754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635896" y="2704283"/>
            <a:ext cx="0" cy="137278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4860032" y="2704283"/>
            <a:ext cx="1872208" cy="130078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右箭头 22"/>
          <p:cNvSpPr/>
          <p:nvPr/>
        </p:nvSpPr>
        <p:spPr>
          <a:xfrm>
            <a:off x="3131840" y="251356"/>
            <a:ext cx="648072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17430" y="116632"/>
            <a:ext cx="142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打开一个已有的</a:t>
            </a:r>
            <a:r>
              <a:rPr lang="en-US" altLang="zh-CN" dirty="0" err="1" smtClean="0"/>
              <a:t>ppt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63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23" grpId="0" animBg="1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SmartArt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60" y="3212976"/>
            <a:ext cx="3960000" cy="2475001"/>
          </a:xfrm>
        </p:spPr>
      </p:pic>
      <p:sp>
        <p:nvSpPr>
          <p:cNvPr id="5" name="TextBox 4"/>
          <p:cNvSpPr txBox="1"/>
          <p:nvPr/>
        </p:nvSpPr>
        <p:spPr>
          <a:xfrm>
            <a:off x="611560" y="1052736"/>
            <a:ext cx="820847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2800" dirty="0" smtClean="0">
                <a:latin typeface="+mn-ea"/>
              </a:rPr>
              <a:t>使用普通</a:t>
            </a:r>
            <a:r>
              <a:rPr lang="zh-CN" altLang="en-US" sz="2800" dirty="0" smtClean="0">
                <a:latin typeface="+mn-ea"/>
              </a:rPr>
              <a:t>的多级文本可以</a:t>
            </a:r>
            <a:r>
              <a:rPr lang="zh-CN" altLang="en-US" sz="2800" dirty="0" smtClean="0">
                <a:latin typeface="+mn-ea"/>
              </a:rPr>
              <a:t>很快的理清思路，但是内容太多时，页面比较杂乱，不利于观看。</a:t>
            </a:r>
            <a:endParaRPr lang="en-US" altLang="zh-CN" sz="2800" dirty="0" smtClean="0">
              <a:latin typeface="+mn-ea"/>
            </a:endParaRPr>
          </a:p>
          <a:p>
            <a:pPr>
              <a:spcBef>
                <a:spcPts val="1200"/>
              </a:spcBef>
            </a:pPr>
            <a:r>
              <a:rPr lang="zh-CN" altLang="en-US" sz="2800" dirty="0" smtClean="0">
                <a:latin typeface="+mn-ea"/>
              </a:rPr>
              <a:t>利用</a:t>
            </a:r>
            <a:r>
              <a:rPr lang="en-US" altLang="zh-CN" sz="2800" dirty="0" smtClean="0">
                <a:latin typeface="+mn-ea"/>
              </a:rPr>
              <a:t>SmartArt</a:t>
            </a:r>
            <a:r>
              <a:rPr lang="zh-CN" altLang="en-US" sz="2800" dirty="0" smtClean="0">
                <a:latin typeface="+mn-ea"/>
              </a:rPr>
              <a:t>可以快速的设计和排版换灯片的内容</a:t>
            </a:r>
            <a:endParaRPr lang="zh-CN" altLang="en-US" sz="2800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186248"/>
            <a:ext cx="3960000" cy="24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9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" y="188640"/>
            <a:ext cx="4320000" cy="27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88640"/>
            <a:ext cx="4320000" cy="27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00" y="3356992"/>
            <a:ext cx="5040000" cy="31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7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文本与</a:t>
            </a:r>
            <a:r>
              <a:rPr lang="en-US" altLang="zh-CN" dirty="0" smtClean="0"/>
              <a:t>SmartArt</a:t>
            </a:r>
            <a:r>
              <a:rPr lang="zh-CN" altLang="en-US" dirty="0" smtClean="0"/>
              <a:t>转换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92" y="2564904"/>
            <a:ext cx="5099616" cy="4005064"/>
          </a:xfrm>
        </p:spPr>
      </p:pic>
      <p:sp>
        <p:nvSpPr>
          <p:cNvPr id="5" name="TextBox 4"/>
          <p:cNvSpPr txBox="1"/>
          <p:nvPr/>
        </p:nvSpPr>
        <p:spPr>
          <a:xfrm>
            <a:off x="899592" y="1412776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右键单击文本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79912" y="155127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转为</a:t>
            </a:r>
            <a:r>
              <a:rPr lang="en-US" altLang="zh-CN" dirty="0" smtClean="0"/>
              <a:t>SmartArt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04248" y="155127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选择一种图形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2627784" y="1551275"/>
            <a:ext cx="648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5724128" y="1548813"/>
            <a:ext cx="648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771800" y="3140968"/>
            <a:ext cx="144016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73260" y="3373996"/>
            <a:ext cx="2430988" cy="25752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83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SmartArt</a:t>
            </a:r>
            <a:r>
              <a:rPr lang="zh-CN" altLang="en-US" dirty="0" smtClean="0"/>
              <a:t>转为</a:t>
            </a:r>
            <a:r>
              <a:rPr lang="zh-CN" altLang="en-US" dirty="0"/>
              <a:t>文本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76872"/>
            <a:ext cx="7010400" cy="4143375"/>
          </a:xfrm>
        </p:spPr>
      </p:pic>
      <p:sp>
        <p:nvSpPr>
          <p:cNvPr id="5" name="TextBox 4"/>
          <p:cNvSpPr txBox="1"/>
          <p:nvPr/>
        </p:nvSpPr>
        <p:spPr>
          <a:xfrm>
            <a:off x="4788024" y="5445224"/>
            <a:ext cx="1368152" cy="25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1465620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可以使用相同的方式将</a:t>
            </a:r>
            <a:r>
              <a:rPr lang="en-US" altLang="zh-CN" sz="2800" dirty="0" smtClean="0"/>
              <a:t>SmartArt</a:t>
            </a:r>
            <a:r>
              <a:rPr lang="zh-CN" altLang="en-US" sz="2800" dirty="0" smtClean="0"/>
              <a:t>转为文本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8360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新建</a:t>
            </a:r>
            <a:r>
              <a:rPr lang="en-US" altLang="zh-CN" dirty="0" smtClean="0"/>
              <a:t>SmartArt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13" y="1916832"/>
            <a:ext cx="4600575" cy="1495425"/>
          </a:xfrm>
        </p:spPr>
      </p:pic>
      <p:sp>
        <p:nvSpPr>
          <p:cNvPr id="5" name="TextBox 4"/>
          <p:cNvSpPr txBox="1"/>
          <p:nvPr/>
        </p:nvSpPr>
        <p:spPr>
          <a:xfrm>
            <a:off x="971600" y="126876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91880" y="126876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SmartArt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2267744" y="1268760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5436096" y="1268760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76256" y="1273715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选择一种图形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03848" y="2060848"/>
            <a:ext cx="72008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32040" y="2435486"/>
            <a:ext cx="720080" cy="6334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782" y="3749412"/>
            <a:ext cx="545443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1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编辑</a:t>
            </a:r>
            <a:r>
              <a:rPr lang="en-US" altLang="zh-CN" dirty="0" smtClean="0"/>
              <a:t>SmartArt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20888"/>
            <a:ext cx="7776863" cy="3650563"/>
          </a:xfrm>
        </p:spPr>
      </p:pic>
      <p:sp>
        <p:nvSpPr>
          <p:cNvPr id="5" name="TextBox 4"/>
          <p:cNvSpPr txBox="1"/>
          <p:nvPr/>
        </p:nvSpPr>
        <p:spPr>
          <a:xfrm>
            <a:off x="827584" y="1412776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在</a:t>
            </a:r>
            <a:r>
              <a:rPr lang="en-US" altLang="zh-CN" sz="2800" dirty="0" smtClean="0"/>
              <a:t>[</a:t>
            </a:r>
            <a:r>
              <a:rPr lang="zh-CN" altLang="en-US" sz="2800" dirty="0" smtClean="0"/>
              <a:t>文本</a:t>
            </a:r>
            <a:r>
              <a:rPr lang="en-US" altLang="zh-CN" sz="2800" dirty="0" smtClean="0"/>
              <a:t>]</a:t>
            </a:r>
            <a:r>
              <a:rPr lang="zh-CN" altLang="en-US" sz="2800" dirty="0" smtClean="0"/>
              <a:t>处，可以自己添加相应的内容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646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SmartArt</a:t>
            </a:r>
            <a:r>
              <a:rPr lang="zh-CN" altLang="en-US" dirty="0" smtClean="0"/>
              <a:t>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56992"/>
            <a:ext cx="8229600" cy="874143"/>
          </a:xfrm>
        </p:spPr>
      </p:pic>
      <p:sp>
        <p:nvSpPr>
          <p:cNvPr id="5" name="TextBox 4"/>
          <p:cNvSpPr txBox="1"/>
          <p:nvPr/>
        </p:nvSpPr>
        <p:spPr>
          <a:xfrm>
            <a:off x="467544" y="1727230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使用</a:t>
            </a:r>
            <a:r>
              <a:rPr lang="en-US" altLang="zh-CN" sz="2800" dirty="0" smtClean="0"/>
              <a:t>SmartArt</a:t>
            </a:r>
            <a:r>
              <a:rPr lang="zh-CN" altLang="en-US" sz="2800" dirty="0" smtClean="0"/>
              <a:t>工具对</a:t>
            </a:r>
            <a:r>
              <a:rPr lang="en-US" altLang="zh-CN" sz="2800" dirty="0" smtClean="0"/>
              <a:t>SmartArt</a:t>
            </a:r>
            <a:r>
              <a:rPr lang="zh-CN" altLang="en-US" sz="2800" dirty="0" smtClean="0"/>
              <a:t>图设置</a:t>
            </a:r>
            <a:endParaRPr lang="zh-CN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275856" y="3275692"/>
            <a:ext cx="864096" cy="43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943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19256" cy="936104"/>
          </a:xfrm>
        </p:spPr>
        <p:txBody>
          <a:bodyPr/>
          <a:lstStyle/>
          <a:p>
            <a:r>
              <a:rPr lang="zh-CN" altLang="en-US" dirty="0" smtClean="0"/>
              <a:t>艺术字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16832"/>
            <a:ext cx="7467600" cy="1504950"/>
          </a:xfrm>
        </p:spPr>
      </p:pic>
      <p:sp>
        <p:nvSpPr>
          <p:cNvPr id="5" name="TextBox 4"/>
          <p:cNvSpPr txBox="1"/>
          <p:nvPr/>
        </p:nvSpPr>
        <p:spPr>
          <a:xfrm>
            <a:off x="827584" y="11247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35896" y="111545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艺术字</a:t>
            </a:r>
          </a:p>
        </p:txBody>
      </p:sp>
      <p:sp>
        <p:nvSpPr>
          <p:cNvPr id="7" name="右箭头 6"/>
          <p:cNvSpPr/>
          <p:nvPr/>
        </p:nvSpPr>
        <p:spPr>
          <a:xfrm>
            <a:off x="2267744" y="1124744"/>
            <a:ext cx="79208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3648" y="2060848"/>
            <a:ext cx="576064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68144" y="2430180"/>
            <a:ext cx="576064" cy="64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4" y="3645024"/>
            <a:ext cx="3384376" cy="2976210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5076056" y="1124744"/>
            <a:ext cx="79208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588224" y="114365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选择一种艺术</a:t>
            </a:r>
            <a:r>
              <a:rPr lang="zh-CN" altLang="en-US" dirty="0"/>
              <a:t>字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4928" y="3645024"/>
            <a:ext cx="2476872" cy="297621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60497" y="3767368"/>
            <a:ext cx="33843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当鼠标指向某种艺术字时，会显示相应的艺术字说明。</a:t>
            </a:r>
            <a:endParaRPr lang="en-US" altLang="zh-CN" sz="2800" dirty="0" smtClean="0"/>
          </a:p>
          <a:p>
            <a:r>
              <a:rPr lang="zh-CN" altLang="en-US" sz="2800" dirty="0"/>
              <a:t>艺术</a:t>
            </a:r>
            <a:r>
              <a:rPr lang="zh-CN" altLang="en-US" sz="2800" dirty="0" smtClean="0"/>
              <a:t>字说明可以帮助我们选择艺术字。</a:t>
            </a:r>
            <a:endParaRPr lang="zh-CN" alt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000818" y="4967697"/>
            <a:ext cx="1779094" cy="47752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797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1" grpId="0" animBg="1"/>
      <p:bldP spid="12" grpId="0"/>
      <p:bldP spid="13" grpId="0" animBg="1"/>
      <p:bldP spid="14" grpId="0" uiExpand="1" build="p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艺术字形状设置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132856"/>
            <a:ext cx="2939234" cy="2921893"/>
          </a:xfrm>
        </p:spPr>
      </p:pic>
      <p:sp>
        <p:nvSpPr>
          <p:cNvPr id="7" name="TextBox 6"/>
          <p:cNvSpPr txBox="1"/>
          <p:nvPr/>
        </p:nvSpPr>
        <p:spPr>
          <a:xfrm>
            <a:off x="421039" y="1261759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艺术字样式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71800" y="126175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文本效果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76056" y="126175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转换</a:t>
            </a:r>
          </a:p>
        </p:txBody>
      </p:sp>
      <p:sp>
        <p:nvSpPr>
          <p:cNvPr id="10" name="右箭头 9"/>
          <p:cNvSpPr/>
          <p:nvPr/>
        </p:nvSpPr>
        <p:spPr>
          <a:xfrm>
            <a:off x="2005215" y="1261759"/>
            <a:ext cx="62256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4139952" y="1261759"/>
            <a:ext cx="62256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43608" y="2852936"/>
            <a:ext cx="720080" cy="25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56459" y="2584292"/>
            <a:ext cx="720080" cy="25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08859" y="4725144"/>
            <a:ext cx="720080" cy="25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707" y="2060848"/>
            <a:ext cx="1870850" cy="449931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11166" y="5445224"/>
            <a:ext cx="2407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当鼠标停留在某个形状上时，会出现相应的说明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91196" y="5085184"/>
            <a:ext cx="720080" cy="25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339" y="2978936"/>
            <a:ext cx="2143125" cy="11811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87338" y="2584292"/>
            <a:ext cx="1329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左牛角形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473624"/>
            <a:ext cx="2066925" cy="76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859615" y="980728"/>
            <a:ext cx="1329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无转换</a:t>
            </a:r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714" y="5194805"/>
            <a:ext cx="2190750" cy="111442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991036" y="4471206"/>
            <a:ext cx="1329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波形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939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6" grpId="0"/>
      <p:bldP spid="17" grpId="0" animBg="1"/>
      <p:bldP spid="19" grpId="0"/>
      <p:bldP spid="21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表格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16832"/>
            <a:ext cx="4600575" cy="1495425"/>
          </a:xfrm>
        </p:spPr>
      </p:pic>
      <p:sp>
        <p:nvSpPr>
          <p:cNvPr id="5" name="TextBox 4"/>
          <p:cNvSpPr txBox="1"/>
          <p:nvPr/>
        </p:nvSpPr>
        <p:spPr>
          <a:xfrm>
            <a:off x="1475656" y="11967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插入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8024" y="120775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表格</a:t>
            </a:r>
          </a:p>
        </p:txBody>
      </p:sp>
      <p:sp>
        <p:nvSpPr>
          <p:cNvPr id="7" name="右箭头 6"/>
          <p:cNvSpPr/>
          <p:nvPr/>
        </p:nvSpPr>
        <p:spPr>
          <a:xfrm>
            <a:off x="3131840" y="1207758"/>
            <a:ext cx="720080" cy="358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59832" y="2060848"/>
            <a:ext cx="648072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79712" y="2457789"/>
            <a:ext cx="648072" cy="61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67644" y="4293096"/>
            <a:ext cx="6408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PPT</a:t>
            </a:r>
            <a:r>
              <a:rPr lang="zh-CN" altLang="en-US" sz="2800" dirty="0" smtClean="0"/>
              <a:t>中表格以及表格工具的使用方法与</a:t>
            </a:r>
            <a:r>
              <a:rPr lang="en-US" altLang="zh-CN" sz="2800" dirty="0" smtClean="0"/>
              <a:t>Word</a:t>
            </a:r>
            <a:r>
              <a:rPr lang="zh-CN" altLang="en-US" sz="2800" dirty="0" smtClean="0"/>
              <a:t>中的表格设置相同。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1874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840314"/>
          </a:xfrm>
        </p:spPr>
        <p:txBody>
          <a:bodyPr/>
          <a:lstStyle/>
          <a:p>
            <a:r>
              <a:rPr lang="zh-CN" altLang="en-US" dirty="0" smtClean="0"/>
              <a:t>保存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2818656" cy="1900808"/>
          </a:xfrm>
        </p:spPr>
        <p:txBody>
          <a:bodyPr/>
          <a:lstStyle/>
          <a:p>
            <a:r>
              <a:rPr lang="zh-CN" altLang="en-US" dirty="0"/>
              <a:t>左</a:t>
            </a:r>
            <a:r>
              <a:rPr lang="zh-CN" altLang="en-US" dirty="0" smtClean="0"/>
              <a:t>上角保存</a:t>
            </a:r>
            <a:endParaRPr lang="en-US" altLang="zh-CN" dirty="0" smtClean="0"/>
          </a:p>
          <a:p>
            <a:r>
              <a:rPr lang="en-US" altLang="zh-CN" dirty="0" smtClean="0"/>
              <a:t>Ctrl + S</a:t>
            </a:r>
            <a:r>
              <a:rPr lang="zh-CN" altLang="en-US" dirty="0" smtClean="0"/>
              <a:t>保存</a:t>
            </a:r>
            <a:endParaRPr lang="en-US" altLang="zh-CN" dirty="0" smtClean="0"/>
          </a:p>
          <a:p>
            <a:r>
              <a:rPr lang="zh-CN" altLang="en-US" dirty="0"/>
              <a:t>另存为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340768"/>
            <a:ext cx="3200400" cy="1476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6096" y="1268760"/>
            <a:ext cx="288032" cy="28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07" y="3212976"/>
            <a:ext cx="1330929" cy="3356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588" y="3969088"/>
            <a:ext cx="1180724" cy="25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69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图表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06" y="4808562"/>
            <a:ext cx="4581525" cy="1428750"/>
          </a:xfrm>
        </p:spPr>
      </p:pic>
      <p:sp>
        <p:nvSpPr>
          <p:cNvPr id="5" name="TextBox 4"/>
          <p:cNvSpPr txBox="1"/>
          <p:nvPr/>
        </p:nvSpPr>
        <p:spPr>
          <a:xfrm>
            <a:off x="1979712" y="416049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68144" y="416049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图表</a:t>
            </a:r>
          </a:p>
        </p:txBody>
      </p:sp>
      <p:sp>
        <p:nvSpPr>
          <p:cNvPr id="7" name="右箭头 6"/>
          <p:cNvSpPr/>
          <p:nvPr/>
        </p:nvSpPr>
        <p:spPr>
          <a:xfrm>
            <a:off x="3779912" y="4160490"/>
            <a:ext cx="79208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15816" y="4952578"/>
            <a:ext cx="86409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57553" y="5289644"/>
            <a:ext cx="810591" cy="57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08378" y="206084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复制其他文件中的图表，然后粘贴到幻灯片中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08378" y="1484784"/>
            <a:ext cx="123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方法一：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08378" y="3284984"/>
            <a:ext cx="123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方法二：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007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1" grpId="0"/>
      <p:bldP spid="12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836712"/>
            <a:ext cx="5534025" cy="36861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7584" y="33265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选择一种图表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9" y="172160"/>
            <a:ext cx="8821726" cy="53090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3768" y="6093296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选择好图表后，会弹出一个</a:t>
            </a:r>
            <a:r>
              <a:rPr lang="en-US" altLang="zh-CN" dirty="0" err="1" smtClean="0"/>
              <a:t>excle</a:t>
            </a:r>
            <a:r>
              <a:rPr lang="zh-CN" altLang="en-US" dirty="0" smtClean="0"/>
              <a:t>文件，如上图所示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5436096" y="5661248"/>
            <a:ext cx="288032" cy="3600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87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2"/>
            <a:ext cx="4920506" cy="58772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0112" y="364014"/>
            <a:ext cx="30963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中，有一组示例数据，以及一句说明，在实际使用时，会删除掉示例数据，填写自己的数据。</a:t>
            </a:r>
            <a:endParaRPr lang="en-US" altLang="zh-CN" dirty="0" smtClean="0"/>
          </a:p>
          <a:p>
            <a:r>
              <a:rPr lang="zh-CN" altLang="en-US" dirty="0" smtClean="0"/>
              <a:t>蓝色线框以内的部分是数据区域，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只使用数据区域的数据生成图表。</a:t>
            </a:r>
            <a:endParaRPr lang="en-US" altLang="zh-CN" dirty="0" smtClean="0"/>
          </a:p>
          <a:p>
            <a:r>
              <a:rPr lang="zh-CN" altLang="en-US" dirty="0" smtClean="0"/>
              <a:t>可以拖动数据区域的右下角，改变数据区域的大小，以适应不同数量的数据。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304848"/>
            <a:ext cx="2448272" cy="90001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2276872"/>
            <a:ext cx="2520280" cy="26990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2555776" y="1795175"/>
            <a:ext cx="648072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1"/>
            <a:ext cx="5064522" cy="60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2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367" y="1556792"/>
            <a:ext cx="6627267" cy="49643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6961" y="548680"/>
            <a:ext cx="5903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输入完数据，点击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右上角的</a:t>
            </a:r>
            <a:r>
              <a:rPr lang="en-US" altLang="zh-CN" dirty="0" smtClean="0"/>
              <a:t>×</a:t>
            </a:r>
            <a:r>
              <a:rPr lang="zh-CN" altLang="en-US" dirty="0" smtClean="0"/>
              <a:t>关闭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后，会生成图表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742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图表设置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PPT</a:t>
            </a:r>
            <a:r>
              <a:rPr lang="zh-CN" altLang="en-US" dirty="0" smtClean="0"/>
              <a:t>中关于图表的设置与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中的相同。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2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音频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28800"/>
            <a:ext cx="8229600" cy="1621781"/>
          </a:xfrm>
        </p:spPr>
      </p:pic>
      <p:pic>
        <p:nvPicPr>
          <p:cNvPr id="3" name="亚特兰提斯之子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36296" y="3501008"/>
            <a:ext cx="609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9" y="3356992"/>
            <a:ext cx="5760640" cy="3240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560" y="105273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55776" y="105273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音频</a:t>
            </a:r>
          </a:p>
        </p:txBody>
      </p:sp>
      <p:sp>
        <p:nvSpPr>
          <p:cNvPr id="8" name="右箭头 7"/>
          <p:cNvSpPr/>
          <p:nvPr/>
        </p:nvSpPr>
        <p:spPr>
          <a:xfrm>
            <a:off x="1619672" y="1052736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3491880" y="1052736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7984" y="105273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文件中的音频</a:t>
            </a:r>
            <a:endParaRPr lang="zh-CN" altLang="en-US" dirty="0"/>
          </a:p>
        </p:txBody>
      </p:sp>
      <p:sp>
        <p:nvSpPr>
          <p:cNvPr id="11" name="右箭头 10"/>
          <p:cNvSpPr/>
          <p:nvPr/>
        </p:nvSpPr>
        <p:spPr>
          <a:xfrm>
            <a:off x="6372200" y="1052736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452320" y="1052735"/>
            <a:ext cx="118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选择音频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44208" y="4581128"/>
            <a:ext cx="244827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dirty="0" smtClean="0"/>
              <a:t>插入音频后幻灯片中会出现音频的图标。</a:t>
            </a:r>
            <a:endParaRPr lang="en-US" altLang="zh-CN" dirty="0" smtClean="0"/>
          </a:p>
          <a:p>
            <a:pPr>
              <a:spcAft>
                <a:spcPts val="1200"/>
              </a:spcAft>
            </a:pPr>
            <a:r>
              <a:rPr lang="zh-CN" altLang="en-US" dirty="0" smtClean="0"/>
              <a:t>音频图标的设置与图片的设置相同。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15616" y="1700808"/>
            <a:ext cx="648072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71545" y="2037874"/>
            <a:ext cx="648072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423945" y="2559606"/>
            <a:ext cx="1209312" cy="28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74456" y="4653136"/>
            <a:ext cx="921280" cy="180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068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/>
      <p:bldP spid="11" grpId="0" animBg="1"/>
      <p:bldP spid="12" grpId="0"/>
      <p:bldP spid="13" grpId="0" uiExpand="1" build="p"/>
      <p:bldP spid="14" grpId="0" animBg="1"/>
      <p:bldP spid="15" grpId="0" animBg="1"/>
      <p:bldP spid="16" grpId="0" animBg="1"/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音频播放设置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00808"/>
            <a:ext cx="7067550" cy="1476375"/>
          </a:xfrm>
        </p:spPr>
      </p:pic>
      <p:sp>
        <p:nvSpPr>
          <p:cNvPr id="5" name="TextBox 4"/>
          <p:cNvSpPr txBox="1"/>
          <p:nvPr/>
        </p:nvSpPr>
        <p:spPr>
          <a:xfrm>
            <a:off x="683568" y="1196752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使用音频工具的播放选项可以对音频的播放进行设置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1691680" y="2852936"/>
            <a:ext cx="648072" cy="57606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3501008"/>
            <a:ext cx="1800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设置音频的开始时间与结束时间，控制音频播放时间的长短</a:t>
            </a:r>
            <a:endParaRPr lang="zh-CN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627784" y="3535848"/>
            <a:ext cx="18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在放映幻灯片时，默认是会显示音频图标的，勾上后会隐藏音频图标</a:t>
            </a:r>
            <a:endParaRPr lang="zh-CN" altLang="en-US" sz="1400" dirty="0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3995936" y="2924944"/>
            <a:ext cx="648072" cy="57606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3" y="5445223"/>
            <a:ext cx="1343025" cy="638175"/>
          </a:xfrm>
          <a:prstGeom prst="rect">
            <a:avLst/>
          </a:prstGeom>
        </p:spPr>
      </p:pic>
      <p:cxnSp>
        <p:nvCxnSpPr>
          <p:cNvPr id="12" name="直接箭头连接符 11"/>
          <p:cNvCxnSpPr>
            <a:endCxn id="17" idx="1"/>
          </p:cNvCxnSpPr>
          <p:nvPr/>
        </p:nvCxnSpPr>
        <p:spPr>
          <a:xfrm flipV="1">
            <a:off x="1691680" y="4770730"/>
            <a:ext cx="936104" cy="78250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27784" y="4509120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放映含有该音频的幻灯片时，音频会自动播放</a:t>
            </a:r>
            <a:endParaRPr lang="zh-CN" altLang="en-US" sz="1400" dirty="0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1691680" y="5454516"/>
            <a:ext cx="792056" cy="3097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27784" y="5085184"/>
            <a:ext cx="2664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必须点击音频图标才能播放，如果勾上了放映时隐藏，那么无法点击播放</a:t>
            </a:r>
            <a:endParaRPr lang="zh-CN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627784" y="5877272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自动播放音频，幻灯片在切换到下一张时，默认会停止播放，但此选项设置切换幻灯片切换后继续播放音频</a:t>
            </a:r>
            <a:endParaRPr lang="zh-CN" altLang="en-US" sz="1400" dirty="0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1691680" y="6021288"/>
            <a:ext cx="783704" cy="27283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6516216" y="2933264"/>
            <a:ext cx="0" cy="60274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18832" y="3536010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音乐播放完后，停止播放。</a:t>
            </a:r>
            <a:endParaRPr lang="zh-CN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6660232" y="4869160"/>
            <a:ext cx="18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音乐播放完后，会继续循环播放，直到切换到其他幻灯片或退出幻灯片放映</a:t>
            </a:r>
            <a:endParaRPr lang="zh-CN" altLang="en-US" sz="1400" dirty="0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7538216" y="2599926"/>
            <a:ext cx="22116" cy="212521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27984" y="2597182"/>
            <a:ext cx="1008112" cy="3277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195736" y="2204864"/>
            <a:ext cx="576000" cy="576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427984" y="2269420"/>
            <a:ext cx="1872208" cy="3277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300192" y="2605502"/>
            <a:ext cx="1008112" cy="3277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315896" y="2269420"/>
            <a:ext cx="1496463" cy="33608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999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7" grpId="0"/>
      <p:bldP spid="21" grpId="0"/>
      <p:bldP spid="22" grpId="0"/>
      <p:bldP spid="29" grpId="0"/>
      <p:bldP spid="30" grpId="0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主题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8800"/>
            <a:ext cx="8229600" cy="1020441"/>
          </a:xfrm>
        </p:spPr>
      </p:pic>
      <p:sp>
        <p:nvSpPr>
          <p:cNvPr id="5" name="TextBox 4"/>
          <p:cNvSpPr txBox="1"/>
          <p:nvPr/>
        </p:nvSpPr>
        <p:spPr>
          <a:xfrm>
            <a:off x="380728" y="1556792"/>
            <a:ext cx="648072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83968" y="2420888"/>
            <a:ext cx="648072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9552" y="299695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设计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31365" y="301514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24128" y="299695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选择一种主题</a:t>
            </a:r>
            <a:endParaRPr lang="zh-CN" altLang="en-US" dirty="0"/>
          </a:p>
        </p:txBody>
      </p:sp>
      <p:sp>
        <p:nvSpPr>
          <p:cNvPr id="10" name="右箭头 9"/>
          <p:cNvSpPr/>
          <p:nvPr/>
        </p:nvSpPr>
        <p:spPr>
          <a:xfrm>
            <a:off x="1691680" y="3015144"/>
            <a:ext cx="648072" cy="351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4283968" y="2996952"/>
            <a:ext cx="648072" cy="351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8" y="4365104"/>
            <a:ext cx="4407296" cy="220533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404001"/>
            <a:ext cx="4267521" cy="21555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8184" y="378904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模块主题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19672" y="379410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默认</a:t>
            </a:r>
          </a:p>
        </p:txBody>
      </p:sp>
    </p:spTree>
    <p:extLst>
      <p:ext uri="{BB962C8B-B14F-4D97-AF65-F5344CB8AC3E}">
        <p14:creationId xmlns:p14="http://schemas.microsoft.com/office/powerpoint/2010/main" val="345876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 animBg="1"/>
      <p:bldP spid="11" grpId="0" animBg="1"/>
      <p:bldP spid="14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404664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在选择主题时，可以右键单击主题，选择主题应用于此幻灯片还是所有幻灯片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93" y="908720"/>
            <a:ext cx="8388424" cy="2879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6693" y="3284984"/>
            <a:ext cx="1182979" cy="2879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4441" y="450912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如果没有找到合适的主题，可以点击浏览主题，选择自己的下载或设计主题。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20072" y="2420888"/>
            <a:ext cx="1296144" cy="43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440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母版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596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/>
          <a:lstStyle/>
          <a:p>
            <a:r>
              <a:rPr lang="zh-CN" altLang="en-US" dirty="0" smtClean="0"/>
              <a:t>创建幻灯片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96752"/>
            <a:ext cx="5760640" cy="648072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新建的</a:t>
            </a:r>
            <a:r>
              <a:rPr lang="en-US" altLang="zh-CN" sz="2400" dirty="0" smtClean="0"/>
              <a:t>PPT</a:t>
            </a:r>
            <a:r>
              <a:rPr lang="zh-CN" altLang="en-US" sz="2400" dirty="0" smtClean="0"/>
              <a:t>是空白的，需要添加幻灯片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72816"/>
            <a:ext cx="4330875" cy="23483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571836"/>
            <a:ext cx="3200400" cy="1476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515893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开始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31840" y="5086925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新建幻灯片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1763688" y="5221649"/>
            <a:ext cx="792088" cy="306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84168" y="4725144"/>
            <a:ext cx="648072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60232" y="5158933"/>
            <a:ext cx="534288" cy="64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677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在制作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时会遇到的问题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84784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 smtClean="0"/>
              <a:t>如果我们在做一个有</a:t>
            </a:r>
            <a:r>
              <a:rPr lang="en-US" altLang="zh-CN" dirty="0" smtClean="0"/>
              <a:t>200</a:t>
            </a:r>
            <a:r>
              <a:rPr lang="zh-CN" altLang="en-US" dirty="0" smtClean="0"/>
              <a:t>张幻灯片的</a:t>
            </a:r>
            <a:r>
              <a:rPr lang="en-US" altLang="zh-CN" dirty="0" smtClean="0"/>
              <a:t>PPT</a:t>
            </a:r>
            <a:r>
              <a:rPr lang="zh-CN" altLang="en-US" dirty="0" smtClean="0"/>
              <a:t>，要求每张幻灯片的左上方都有一个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。如图</a:t>
            </a:r>
            <a:endParaRPr lang="en-US" altLang="zh-CN" dirty="0" smtClean="0"/>
          </a:p>
          <a:p>
            <a:r>
              <a:rPr lang="zh-CN" altLang="en-US" dirty="0" smtClean="0"/>
              <a:t>要给</a:t>
            </a:r>
            <a:r>
              <a:rPr lang="en-US" altLang="zh-CN" dirty="0" smtClean="0"/>
              <a:t>200</a:t>
            </a:r>
            <a:r>
              <a:rPr lang="zh-CN" altLang="en-US" dirty="0" smtClean="0"/>
              <a:t>张幻灯片都插入图片，再调整大小和位置，是一件很繁琐的事。</a:t>
            </a:r>
            <a:endParaRPr lang="en-US" altLang="zh-CN" dirty="0" smtClean="0"/>
          </a:p>
          <a:p>
            <a:r>
              <a:rPr lang="zh-CN" altLang="en-US" dirty="0" smtClean="0"/>
              <a:t>如果还要求所有幻灯片的标题文字都必须使用红色，隶书，每次都去修改标题字体样式也是一件很麻烦的事。</a:t>
            </a:r>
            <a:endParaRPr lang="en-US" altLang="zh-CN" dirty="0" smtClean="0"/>
          </a:p>
          <a:p>
            <a:r>
              <a:rPr lang="zh-CN" altLang="en-US" dirty="0" smtClean="0"/>
              <a:t>这些问题都可以用母版去解决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203115"/>
            <a:ext cx="4823171" cy="36292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1446" y="3203115"/>
            <a:ext cx="936104" cy="576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89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如何使用母版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56792"/>
            <a:ext cx="6410325" cy="1485900"/>
          </a:xfrm>
        </p:spPr>
      </p:pic>
      <p:sp>
        <p:nvSpPr>
          <p:cNvPr id="6" name="TextBox 5"/>
          <p:cNvSpPr txBox="1"/>
          <p:nvPr/>
        </p:nvSpPr>
        <p:spPr>
          <a:xfrm>
            <a:off x="5724128" y="1700808"/>
            <a:ext cx="792088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63888" y="2070140"/>
            <a:ext cx="792088" cy="61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63688" y="371703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视图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44208" y="371703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幻灯片母版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>
            <a:off x="4211960" y="3717032"/>
            <a:ext cx="648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17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83568" y="0"/>
            <a:ext cx="7859216" cy="792088"/>
          </a:xfrm>
        </p:spPr>
        <p:txBody>
          <a:bodyPr/>
          <a:lstStyle/>
          <a:p>
            <a:r>
              <a:rPr lang="zh-CN" altLang="en-US" dirty="0" smtClean="0"/>
              <a:t>母版视图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7272808" cy="429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71600" y="76470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祖母版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2132856"/>
            <a:ext cx="1224136" cy="82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2960856"/>
            <a:ext cx="998064" cy="2844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6277962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版式母版，有十一种，对应幻灯片默认的</a:t>
            </a:r>
            <a:r>
              <a:rPr lang="zh-CN" altLang="en-US" dirty="0"/>
              <a:t>十</a:t>
            </a:r>
            <a:r>
              <a:rPr lang="zh-CN" altLang="en-US" dirty="0" smtClean="0"/>
              <a:t>一种版式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1470632" y="1134036"/>
            <a:ext cx="0" cy="92681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1528916" y="5804856"/>
            <a:ext cx="0" cy="47310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85906" y="1496868"/>
            <a:ext cx="701332" cy="20114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39752" y="764704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此时我们进入了母版视图，样子与普通视图有一些区别。</a:t>
            </a:r>
            <a:endParaRPr lang="en-US" altLang="zh-CN" dirty="0" smtClean="0"/>
          </a:p>
          <a:p>
            <a:r>
              <a:rPr lang="zh-CN" altLang="en-US" dirty="0" smtClean="0"/>
              <a:t>在开始选项卡的左边会多出一个幻灯片母版选项卡。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9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7" grpId="0"/>
      <p:bldP spid="11" grpId="0" animBg="1"/>
      <p:bldP spid="1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147248" cy="792088"/>
          </a:xfrm>
        </p:spPr>
        <p:txBody>
          <a:bodyPr/>
          <a:lstStyle/>
          <a:p>
            <a:r>
              <a:rPr lang="zh-CN" altLang="en-US" dirty="0" smtClean="0"/>
              <a:t>版式母版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363272" cy="1917018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当选中一个母版以后，会有一个黄色的选中效果，选中母版后可以对其进行编辑。</a:t>
            </a:r>
            <a:endParaRPr lang="en-US" altLang="zh-CN" dirty="0" smtClean="0"/>
          </a:p>
          <a:p>
            <a:r>
              <a:rPr lang="zh-CN" altLang="en-US" dirty="0" smtClean="0"/>
              <a:t>母版没有写出自己的名称，但是我们能根据样式判断出来是哪一种版式的母版，例如这个标题与内容的母版。</a:t>
            </a:r>
            <a:endParaRPr lang="en-US" altLang="zh-CN" dirty="0" smtClean="0"/>
          </a:p>
          <a:p>
            <a:r>
              <a:rPr lang="zh-CN" altLang="en-US" dirty="0" smtClean="0"/>
              <a:t>母版的所有操作，例如插入图片，表格，修改字体等，都与操作幻灯片相同。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996951"/>
            <a:ext cx="1986911" cy="36723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299883"/>
            <a:ext cx="3744416" cy="28617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9632" y="5517232"/>
            <a:ext cx="1872208" cy="1044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017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075240" cy="936104"/>
          </a:xfrm>
        </p:spPr>
        <p:txBody>
          <a:bodyPr/>
          <a:lstStyle/>
          <a:p>
            <a:r>
              <a:rPr lang="zh-CN" altLang="en-US" dirty="0" smtClean="0"/>
              <a:t>版式母版的用法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91264" cy="1440160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以</a:t>
            </a:r>
            <a:r>
              <a:rPr lang="zh-CN" altLang="en-US" dirty="0" smtClean="0">
                <a:solidFill>
                  <a:srgbClr val="0070C0"/>
                </a:solidFill>
              </a:rPr>
              <a:t>标题和内容</a:t>
            </a:r>
            <a:r>
              <a:rPr lang="zh-CN" altLang="en-US" dirty="0" smtClean="0"/>
              <a:t>的版式母版为例，在这个母版中插入一张图片，并把母版中的标题设置为红色，如图。</a:t>
            </a:r>
            <a:endParaRPr lang="en-US" altLang="zh-CN" dirty="0" smtClean="0"/>
          </a:p>
          <a:p>
            <a:r>
              <a:rPr lang="zh-CN" altLang="en-US" dirty="0" smtClean="0"/>
              <a:t>然后在幻灯片母版选项卡中，选择</a:t>
            </a:r>
            <a:r>
              <a:rPr lang="zh-CN" altLang="en-US" dirty="0" smtClean="0">
                <a:solidFill>
                  <a:srgbClr val="FF0000"/>
                </a:solidFill>
              </a:rPr>
              <a:t>关闭母版视图</a:t>
            </a:r>
            <a:r>
              <a:rPr lang="zh-CN" altLang="en-US" dirty="0" smtClean="0"/>
              <a:t>。此时会进入普通视图。在普通视图中，我们任然还是一个空白的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文件。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" y="2998683"/>
            <a:ext cx="3819661" cy="28534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125" y="2911599"/>
            <a:ext cx="4961363" cy="10214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8424" y="3212976"/>
            <a:ext cx="576064" cy="61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42" y="4221088"/>
            <a:ext cx="4752528" cy="25733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83968" y="2998683"/>
            <a:ext cx="792088" cy="28630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419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260648"/>
            <a:ext cx="849694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dirty="0" smtClean="0"/>
              <a:t>此时我们新建一张版式为</a:t>
            </a:r>
            <a:r>
              <a:rPr lang="zh-CN" altLang="en-US" dirty="0" smtClean="0">
                <a:solidFill>
                  <a:srgbClr val="0070C0"/>
                </a:solidFill>
              </a:rPr>
              <a:t>标题和内容</a:t>
            </a:r>
            <a:r>
              <a:rPr lang="zh-CN" altLang="en-US" dirty="0" smtClean="0"/>
              <a:t>的幻灯片。</a:t>
            </a:r>
            <a:endParaRPr lang="en-US" altLang="zh-CN" dirty="0" smtClean="0"/>
          </a:p>
          <a:p>
            <a:pPr>
              <a:spcAft>
                <a:spcPts val="1200"/>
              </a:spcAft>
            </a:pPr>
            <a:r>
              <a:rPr lang="zh-CN" altLang="en-US" dirty="0" smtClean="0"/>
              <a:t>新建的</a:t>
            </a:r>
            <a:r>
              <a:rPr lang="zh-CN" altLang="en-US" dirty="0" smtClean="0">
                <a:solidFill>
                  <a:srgbClr val="0070C0"/>
                </a:solidFill>
              </a:rPr>
              <a:t>标题和内容</a:t>
            </a:r>
            <a:r>
              <a:rPr lang="zh-CN" altLang="en-US" dirty="0" smtClean="0"/>
              <a:t>幻灯片就有了刚才设置的图片以及红色的标题。</a:t>
            </a:r>
            <a:endParaRPr lang="en-US" altLang="zh-CN" dirty="0" smtClean="0"/>
          </a:p>
          <a:p>
            <a:pPr>
              <a:spcAft>
                <a:spcPts val="1200"/>
              </a:spcAft>
            </a:pPr>
            <a:r>
              <a:rPr lang="zh-CN" altLang="en-US" dirty="0" smtClean="0"/>
              <a:t>然后我们再新建一张其他版式的幻灯片，例如两栏内容版式的幻灯片。</a:t>
            </a:r>
            <a:endParaRPr lang="en-US" altLang="zh-CN" dirty="0" smtClean="0"/>
          </a:p>
          <a:p>
            <a:pPr>
              <a:spcAft>
                <a:spcPts val="1200"/>
              </a:spcAft>
            </a:pPr>
            <a:r>
              <a:rPr lang="zh-CN" altLang="en-US" dirty="0" smtClean="0"/>
              <a:t>可以看到其他的幻灯片并没有刚才设置的图片与标题。</a:t>
            </a:r>
            <a:endParaRPr lang="en-US" altLang="zh-CN" dirty="0" smtClean="0"/>
          </a:p>
          <a:p>
            <a:pPr>
              <a:spcAft>
                <a:spcPts val="1200"/>
              </a:spcAft>
            </a:pPr>
            <a:r>
              <a:rPr lang="zh-CN" altLang="en-US" dirty="0" smtClean="0"/>
              <a:t>版式母版的作用就是给对应的幻灯片版式提前设计好样式，在使用幻灯片版式的时候，幻灯片就带有设计好的样式。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" y="2888940"/>
            <a:ext cx="4475620" cy="33438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924944"/>
            <a:ext cx="4361065" cy="32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6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-2738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祖母版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437" y="1052736"/>
            <a:ext cx="8197019" cy="1368152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版式母版能只能修改对应的版式幻灯片。</a:t>
            </a:r>
            <a:endParaRPr lang="en-US" altLang="zh-CN" dirty="0" smtClean="0"/>
          </a:p>
          <a:p>
            <a:r>
              <a:rPr lang="zh-CN" altLang="en-US" dirty="0"/>
              <a:t>祖母</a:t>
            </a:r>
            <a:r>
              <a:rPr lang="zh-CN" altLang="en-US" dirty="0" smtClean="0"/>
              <a:t>版可以修改所有的版式幻灯片。</a:t>
            </a:r>
            <a:endParaRPr lang="en-US" altLang="zh-CN" dirty="0" smtClean="0"/>
          </a:p>
          <a:p>
            <a:r>
              <a:rPr lang="zh-CN" altLang="en-US" dirty="0" smtClean="0"/>
              <a:t>例如在祖母版中插入图片，修改标题为红色。</a:t>
            </a:r>
            <a:endParaRPr lang="en-US" altLang="zh-CN" dirty="0" smtClean="0"/>
          </a:p>
          <a:p>
            <a:r>
              <a:rPr lang="zh-CN" altLang="en-US" dirty="0" smtClean="0"/>
              <a:t>其他所有的版式母版都会有插入图片，修改标题为红色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3" y="3511928"/>
            <a:ext cx="4611798" cy="21240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06" y="2669810"/>
            <a:ext cx="2352842" cy="17673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42" y="4851181"/>
            <a:ext cx="2631422" cy="19652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0072" y="321471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标题母版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92080" y="5373216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两栏</a:t>
            </a:r>
            <a:r>
              <a:rPr lang="zh-CN" altLang="en-US" dirty="0" smtClean="0"/>
              <a:t>母版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317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62322"/>
            <a:ext cx="4176464" cy="206238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980498"/>
            <a:ext cx="4282457" cy="21266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861048"/>
            <a:ext cx="5006468" cy="2489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1200" y="444406"/>
            <a:ext cx="156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对比幻灯片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40466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标题和内容幻灯片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91880" y="334770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内容与标题幻灯片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410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776864" cy="792088"/>
          </a:xfrm>
        </p:spPr>
        <p:txBody>
          <a:bodyPr/>
          <a:lstStyle/>
          <a:p>
            <a:r>
              <a:rPr lang="zh-CN" altLang="en-US" dirty="0" smtClean="0"/>
              <a:t>版式母版与祖母版设置相同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908720"/>
            <a:ext cx="8712968" cy="1728192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 smtClean="0"/>
              <a:t>当版式母版与祖母版有相同设置时，例如都对标题进行了设置，此时会采用版式母版的设置。</a:t>
            </a:r>
            <a:endParaRPr lang="en-US" altLang="zh-CN" dirty="0" smtClean="0"/>
          </a:p>
          <a:p>
            <a:r>
              <a:rPr lang="zh-CN" altLang="en-US" dirty="0" smtClean="0"/>
              <a:t>例如上一个祖母版的例子中，我们把标题和内容母版中的标题颜色改为绿色，如图。</a:t>
            </a:r>
            <a:endParaRPr lang="en-US" altLang="zh-CN" dirty="0" smtClean="0"/>
          </a:p>
          <a:p>
            <a:r>
              <a:rPr lang="zh-CN" altLang="en-US" dirty="0" smtClean="0"/>
              <a:t>然后创建一张新的内容与标题的幻灯片，如图。</a:t>
            </a:r>
            <a:endParaRPr lang="en-US" altLang="zh-CN" dirty="0" smtClean="0"/>
          </a:p>
          <a:p>
            <a:r>
              <a:rPr lang="zh-CN" altLang="en-US" dirty="0" smtClean="0"/>
              <a:t>其他的版式的幻灯片标题颜色还是红色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3802282" cy="28456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780929"/>
            <a:ext cx="4176464" cy="19511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880092"/>
            <a:ext cx="4320480" cy="18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2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864096"/>
          </a:xfrm>
        </p:spPr>
        <p:txBody>
          <a:bodyPr/>
          <a:lstStyle/>
          <a:p>
            <a:r>
              <a:rPr lang="zh-CN" altLang="en-US" dirty="0" smtClean="0"/>
              <a:t>幻灯片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693304"/>
            <a:ext cx="5400600" cy="339188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PPT</a:t>
            </a:r>
            <a:r>
              <a:rPr lang="zh-CN" altLang="en-US" dirty="0" smtClean="0"/>
              <a:t>默认有十一种版式。</a:t>
            </a:r>
            <a:endParaRPr lang="en-US" altLang="zh-CN" dirty="0" smtClean="0"/>
          </a:p>
          <a:p>
            <a:r>
              <a:rPr lang="zh-CN" altLang="en-US" dirty="0"/>
              <a:t>每</a:t>
            </a:r>
            <a:r>
              <a:rPr lang="zh-CN" altLang="en-US" dirty="0" smtClean="0"/>
              <a:t>种版式都有各自的作用。</a:t>
            </a:r>
            <a:endParaRPr lang="en-US" altLang="zh-CN" dirty="0" smtClean="0"/>
          </a:p>
          <a:p>
            <a:r>
              <a:rPr lang="zh-CN" altLang="en-US" dirty="0" smtClean="0"/>
              <a:t>比如标题幻灯片多用来显示标题。</a:t>
            </a:r>
            <a:endParaRPr lang="en-US" altLang="zh-CN" dirty="0" smtClean="0"/>
          </a:p>
          <a:p>
            <a:r>
              <a:rPr lang="zh-CN" altLang="en-US" dirty="0"/>
              <a:t>两</a:t>
            </a:r>
            <a:r>
              <a:rPr lang="zh-CN" altLang="en-US" dirty="0" smtClean="0"/>
              <a:t>栏内容一般是图文混排使用。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506" y="980728"/>
            <a:ext cx="2808312" cy="55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幻灯片版式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412776"/>
            <a:ext cx="5904656" cy="108012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版式可以修改幻灯片的版式。</a:t>
            </a:r>
            <a:endParaRPr lang="en-US" altLang="zh-CN" dirty="0" smtClean="0"/>
          </a:p>
          <a:p>
            <a:r>
              <a:rPr lang="zh-CN" altLang="en-US" dirty="0" smtClean="0"/>
              <a:t>版式中也可以选择十一种版式。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501008"/>
            <a:ext cx="3381375" cy="1485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7624" y="270892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开始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2339752" y="2780928"/>
            <a:ext cx="648072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04940" y="274492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版式</a:t>
            </a:r>
          </a:p>
        </p:txBody>
      </p:sp>
      <p:sp>
        <p:nvSpPr>
          <p:cNvPr id="8" name="右箭头 7"/>
          <p:cNvSpPr/>
          <p:nvPr/>
        </p:nvSpPr>
        <p:spPr>
          <a:xfrm>
            <a:off x="4716016" y="2781847"/>
            <a:ext cx="648072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84168" y="278092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选择一种版式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03648" y="3645024"/>
            <a:ext cx="576064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83768" y="3982090"/>
            <a:ext cx="576064" cy="32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355824"/>
            <a:ext cx="2111534" cy="3262167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5021543" y="4095296"/>
            <a:ext cx="648072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32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601524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例如将标题和内容版式改为两栏内容版式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1" y="2092455"/>
            <a:ext cx="3939511" cy="28879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101523"/>
            <a:ext cx="3989612" cy="288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1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删除、复制和移动幻灯片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628800"/>
            <a:ext cx="2571750" cy="4371975"/>
          </a:xfrm>
        </p:spPr>
      </p:pic>
      <p:sp>
        <p:nvSpPr>
          <p:cNvPr id="5" name="TextBox 4"/>
          <p:cNvSpPr txBox="1"/>
          <p:nvPr/>
        </p:nvSpPr>
        <p:spPr>
          <a:xfrm>
            <a:off x="971600" y="2204864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右键单击要删除的幻灯片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3203848" y="2276872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44008" y="2134597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删除幻灯片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49701" y="3212976"/>
            <a:ext cx="1152128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1600" y="3430741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右键单击要复制的幻灯片</a:t>
            </a:r>
            <a:endParaRPr lang="zh-CN" altLang="en-US" dirty="0"/>
          </a:p>
        </p:txBody>
      </p:sp>
      <p:sp>
        <p:nvSpPr>
          <p:cNvPr id="10" name="右箭头 9"/>
          <p:cNvSpPr/>
          <p:nvPr/>
        </p:nvSpPr>
        <p:spPr>
          <a:xfrm>
            <a:off x="3203848" y="3566629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644008" y="338487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复制幻灯片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49701" y="2960968"/>
            <a:ext cx="1152128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1520" y="2204864"/>
            <a:ext cx="461665" cy="6463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删除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1520" y="3392976"/>
            <a:ext cx="461665" cy="6463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复制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0931" y="5013176"/>
            <a:ext cx="461665" cy="6463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移动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39314" y="5075892"/>
            <a:ext cx="2388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按住鼠标左键拖动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94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1930</Words>
  <Application>Microsoft Office PowerPoint</Application>
  <PresentationFormat>全屏显示(4:3)</PresentationFormat>
  <Paragraphs>242</Paragraphs>
  <Slides>58</Slides>
  <Notes>1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59" baseType="lpstr">
      <vt:lpstr>Office 主题</vt:lpstr>
      <vt:lpstr>Office2010-PowerPoint</vt:lpstr>
      <vt:lpstr>新建PPT文件</vt:lpstr>
      <vt:lpstr>PowerPoint 演示文稿</vt:lpstr>
      <vt:lpstr>保存</vt:lpstr>
      <vt:lpstr>创建幻灯片</vt:lpstr>
      <vt:lpstr>幻灯片</vt:lpstr>
      <vt:lpstr>幻灯片版式</vt:lpstr>
      <vt:lpstr>PowerPoint 演示文稿</vt:lpstr>
      <vt:lpstr>删除、复制和移动幻灯片</vt:lpstr>
      <vt:lpstr>幻灯片背景设置</vt:lpstr>
      <vt:lpstr>占位符</vt:lpstr>
      <vt:lpstr>其他占位符</vt:lpstr>
      <vt:lpstr>占位符与文本框</vt:lpstr>
      <vt:lpstr>超链接</vt:lpstr>
      <vt:lpstr>PowerPoint 演示文稿</vt:lpstr>
      <vt:lpstr>文本框与形状</vt:lpstr>
      <vt:lpstr>动作按钮</vt:lpstr>
      <vt:lpstr>形状设置</vt:lpstr>
      <vt:lpstr>幻灯片对象</vt:lpstr>
      <vt:lpstr>图片、剪贴画</vt:lpstr>
      <vt:lpstr>PowerPoint 演示文稿</vt:lpstr>
      <vt:lpstr>图片设置</vt:lpstr>
      <vt:lpstr>PowerPoint 演示文稿</vt:lpstr>
      <vt:lpstr>锁定纵横比</vt:lpstr>
      <vt:lpstr>PowerPoint 演示文稿</vt:lpstr>
      <vt:lpstr>幻灯片页面设置</vt:lpstr>
      <vt:lpstr>幻灯片页脚设置</vt:lpstr>
      <vt:lpstr>多级文本</vt:lpstr>
      <vt:lpstr>如何调整级别</vt:lpstr>
      <vt:lpstr>SmartArt</vt:lpstr>
      <vt:lpstr>PowerPoint 演示文稿</vt:lpstr>
      <vt:lpstr>文本与SmartArt转换</vt:lpstr>
      <vt:lpstr>SmartArt转为文本</vt:lpstr>
      <vt:lpstr>新建SmartArt图</vt:lpstr>
      <vt:lpstr>编辑SmartArt</vt:lpstr>
      <vt:lpstr>SmartArt设置</vt:lpstr>
      <vt:lpstr>艺术字</vt:lpstr>
      <vt:lpstr>艺术字形状设置</vt:lpstr>
      <vt:lpstr>表格</vt:lpstr>
      <vt:lpstr>图表</vt:lpstr>
      <vt:lpstr>PowerPoint 演示文稿</vt:lpstr>
      <vt:lpstr>PowerPoint 演示文稿</vt:lpstr>
      <vt:lpstr>PowerPoint 演示文稿</vt:lpstr>
      <vt:lpstr>图表设置</vt:lpstr>
      <vt:lpstr>音频</vt:lpstr>
      <vt:lpstr>音频播放设置</vt:lpstr>
      <vt:lpstr>主题</vt:lpstr>
      <vt:lpstr>PowerPoint 演示文稿</vt:lpstr>
      <vt:lpstr>母版</vt:lpstr>
      <vt:lpstr>在制作PPT时会遇到的问题</vt:lpstr>
      <vt:lpstr>如何使用母版</vt:lpstr>
      <vt:lpstr>母版视图</vt:lpstr>
      <vt:lpstr>版式母版</vt:lpstr>
      <vt:lpstr>版式母版的用法</vt:lpstr>
      <vt:lpstr>PowerPoint 演示文稿</vt:lpstr>
      <vt:lpstr>祖母版</vt:lpstr>
      <vt:lpstr>PowerPoint 演示文稿</vt:lpstr>
      <vt:lpstr>版式母版与祖母版设置相同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Office2010-PowerPoint</dc:title>
  <dc:creator>wx</dc:creator>
  <cp:lastModifiedBy>wx</cp:lastModifiedBy>
  <cp:revision>90</cp:revision>
  <dcterms:created xsi:type="dcterms:W3CDTF">2020-06-08T12:37:15Z</dcterms:created>
  <dcterms:modified xsi:type="dcterms:W3CDTF">2020-06-14T13:34:00Z</dcterms:modified>
</cp:coreProperties>
</file>